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68" r:id="rId4"/>
    <p:sldId id="262" r:id="rId5"/>
    <p:sldId id="257" r:id="rId6"/>
    <p:sldId id="258" r:id="rId7"/>
    <p:sldId id="259" r:id="rId8"/>
    <p:sldId id="263" r:id="rId9"/>
    <p:sldId id="261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FF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06" autoAdjust="0"/>
    <p:restoredTop sz="94630" autoAdjust="0"/>
  </p:normalViewPr>
  <p:slideViewPr>
    <p:cSldViewPr snapToGrid="0">
      <p:cViewPr varScale="1">
        <p:scale>
          <a:sx n="71" d="100"/>
          <a:sy n="71" d="100"/>
        </p:scale>
        <p:origin x="9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86C1-FAE4-4A18-9C01-C981F2F5F91F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8604-4431-4F48-BBEF-DF59086F0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5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86C1-FAE4-4A18-9C01-C981F2F5F91F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8604-4431-4F48-BBEF-DF59086F0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13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86C1-FAE4-4A18-9C01-C981F2F5F91F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8604-4431-4F48-BBEF-DF59086F0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2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86C1-FAE4-4A18-9C01-C981F2F5F91F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8604-4431-4F48-BBEF-DF59086F0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63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86C1-FAE4-4A18-9C01-C981F2F5F91F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8604-4431-4F48-BBEF-DF59086F0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81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86C1-FAE4-4A18-9C01-C981F2F5F91F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8604-4431-4F48-BBEF-DF59086F0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55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86C1-FAE4-4A18-9C01-C981F2F5F91F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8604-4431-4F48-BBEF-DF59086F0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54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86C1-FAE4-4A18-9C01-C981F2F5F91F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8604-4431-4F48-BBEF-DF59086F0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966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86C1-FAE4-4A18-9C01-C981F2F5F91F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8604-4431-4F48-BBEF-DF59086F0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6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86C1-FAE4-4A18-9C01-C981F2F5F91F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8604-4431-4F48-BBEF-DF59086F0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63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86C1-FAE4-4A18-9C01-C981F2F5F91F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8604-4431-4F48-BBEF-DF59086F0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33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086C1-FAE4-4A18-9C01-C981F2F5F91F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8604-4431-4F48-BBEF-DF59086F0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4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youtube.com/watch?v=coSgMXJLO5c&amp;feature=youtu.be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haron Rosen\Downloads\filename-0=לוגו יוזמה בין דתית בנגב חדש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439" y="579863"/>
            <a:ext cx="4081346" cy="3334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תמונה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4" t="26017" r="6321"/>
          <a:stretch/>
        </p:blipFill>
        <p:spPr>
          <a:xfrm>
            <a:off x="4471639" y="4027218"/>
            <a:ext cx="3435815" cy="24476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32" y="4027218"/>
            <a:ext cx="3650166" cy="24476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696" y="4027218"/>
            <a:ext cx="3264829" cy="244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6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Program- Ben </a:t>
            </a:r>
            <a:r>
              <a:rPr lang="en-US" sz="2800" dirty="0" err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Gurion</a:t>
            </a:r>
            <a:r>
              <a:rPr lang="en-US" sz="28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University </a:t>
            </a:r>
            <a:endParaRPr lang="en-US" sz="280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02" y="4194228"/>
            <a:ext cx="3219839" cy="241487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8" r="4315" b="23248"/>
          <a:stretch/>
        </p:blipFill>
        <p:spPr>
          <a:xfrm>
            <a:off x="4336273" y="1644649"/>
            <a:ext cx="3077429" cy="23920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029" y="1644649"/>
            <a:ext cx="3189457" cy="23920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13" y="1644649"/>
            <a:ext cx="3113528" cy="23351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029" y="4263054"/>
            <a:ext cx="3219838" cy="24148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057" y="4263054"/>
            <a:ext cx="3204645" cy="2403484"/>
          </a:xfrm>
          <a:prstGeom prst="rect">
            <a:avLst/>
          </a:prstGeom>
        </p:spPr>
      </p:pic>
      <p:pic>
        <p:nvPicPr>
          <p:cNvPr id="15" name="Picture 2" descr="http://static1.972mag.com/wp-content/uploads/2011/11/BGU-logo-thum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167" y="145193"/>
            <a:ext cx="1874319" cy="149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"/>
          <p:cNvPicPr/>
          <p:nvPr/>
        </p:nvPicPr>
        <p:blipFill>
          <a:blip r:embed="rId9"/>
          <a:stretch>
            <a:fillRect/>
          </a:stretch>
        </p:blipFill>
        <p:spPr>
          <a:xfrm>
            <a:off x="661987" y="659971"/>
            <a:ext cx="1681163" cy="64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6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 descr="http://www.shabaton.co.il/images/db/mosadot/kay_l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86" y="196941"/>
            <a:ext cx="1681528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Kaye Teachers College</a:t>
            </a:r>
            <a:endParaRPr lang="en-US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86" y="1499221"/>
            <a:ext cx="3662204" cy="24405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15493"/>
            <a:ext cx="3682490" cy="2454105"/>
          </a:xfrm>
          <a:prstGeom prst="rect">
            <a:avLst/>
          </a:prstGeom>
        </p:spPr>
      </p:pic>
      <p:pic>
        <p:nvPicPr>
          <p:cNvPr id="10" name="תמונה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4" t="21943" r="14431" b="5773"/>
          <a:stretch/>
        </p:blipFill>
        <p:spPr>
          <a:xfrm>
            <a:off x="4683142" y="1594624"/>
            <a:ext cx="6488581" cy="489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64" y="1665215"/>
            <a:ext cx="3721484" cy="20933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 us continue our work:</a:t>
            </a:r>
            <a:endParaRPr lang="en-US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Support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Exposure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342" y="3598140"/>
            <a:ext cx="4824463" cy="2713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89" y="4639481"/>
            <a:ext cx="3713124" cy="208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9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>
                <a:solidFill>
                  <a:srgbClr val="FF6600"/>
                </a:solidFill>
              </a:rPr>
              <a:t>תודה רבה  </a:t>
            </a:r>
            <a:r>
              <a:rPr lang="ar-JO" dirty="0">
                <a:solidFill>
                  <a:srgbClr val="FF6600"/>
                </a:solidFill>
              </a:rPr>
              <a:t>شكراً جزيلاً</a:t>
            </a:r>
            <a:r>
              <a:rPr lang="he-IL" dirty="0" smtClean="0">
                <a:solidFill>
                  <a:srgbClr val="FF6600"/>
                </a:solidFill>
              </a:rPr>
              <a:t>  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911" y="1825624"/>
            <a:ext cx="6492240" cy="486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43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C3300"/>
                </a:solidFill>
                <a:latin typeface="Guttman Mantova" panose="02010401010101010101" pitchFamily="2" charset="-79"/>
                <a:cs typeface="Guttman Mantova" panose="02010401010101010101" pitchFamily="2" charset="-79"/>
              </a:rPr>
              <a:t> Vision</a:t>
            </a:r>
            <a:r>
              <a:rPr lang="he-IL" dirty="0" smtClean="0">
                <a:solidFill>
                  <a:srgbClr val="CC3300"/>
                </a:solidFill>
                <a:latin typeface="Guttman Mantova" panose="02010401010101010101" pitchFamily="2" charset="-79"/>
                <a:cs typeface="Guttman Mantova" panose="02010401010101010101" pitchFamily="2" charset="-79"/>
              </a:rPr>
              <a:t>החזון </a:t>
            </a:r>
            <a:r>
              <a:rPr lang="ar-JO" dirty="0" smtClean="0">
                <a:solidFill>
                  <a:srgbClr val="CC3300"/>
                </a:solidFill>
              </a:rPr>
              <a:t>الر</a:t>
            </a:r>
            <a:r>
              <a:rPr lang="ar-SA" dirty="0">
                <a:solidFill>
                  <a:srgbClr val="CC3300"/>
                </a:solidFill>
              </a:rPr>
              <a:t>ّ</a:t>
            </a:r>
            <a:r>
              <a:rPr lang="ar-JO" dirty="0" err="1" smtClean="0">
                <a:solidFill>
                  <a:srgbClr val="CC3300"/>
                </a:solidFill>
              </a:rPr>
              <a:t>ؤية</a:t>
            </a:r>
            <a:r>
              <a:rPr lang="ar-JO" dirty="0" smtClean="0">
                <a:solidFill>
                  <a:srgbClr val="CC3300"/>
                </a:solidFill>
              </a:rPr>
              <a:t> </a:t>
            </a:r>
            <a:endParaRPr lang="he-IL" dirty="0">
              <a:solidFill>
                <a:srgbClr val="CC3300"/>
              </a:solidFill>
              <a:latin typeface="Guttman Mantova" panose="02010401010101010101" pitchFamily="2" charset="-79"/>
              <a:cs typeface="Guttman Mantova" panose="02010401010101010101" pitchFamily="2" charset="-79"/>
            </a:endParaRPr>
          </a:p>
        </p:txBody>
      </p:sp>
      <p:pic>
        <p:nvPicPr>
          <p:cNvPr id="7" name="מציין מיקום תוכן 6">
            <a:hlinkClick r:id="rId2"/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25" y="1931194"/>
            <a:ext cx="5349875" cy="4012406"/>
          </a:xfrm>
        </p:spPr>
      </p:pic>
      <p:sp>
        <p:nvSpPr>
          <p:cNvPr id="6" name="מציין מיקום תוכן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algn="r" rtl="1"/>
            <a:r>
              <a:rPr lang="en-US" b="1" dirty="0"/>
              <a:t>Getting to know the communities in the </a:t>
            </a:r>
            <a:r>
              <a:rPr lang="en-US" b="1" dirty="0" smtClean="0"/>
              <a:t>region</a:t>
            </a:r>
            <a:endParaRPr lang="en-US" dirty="0"/>
          </a:p>
          <a:p>
            <a:pPr marL="0" indent="0" algn="r" rtl="1">
              <a:buNone/>
            </a:pPr>
            <a:r>
              <a:rPr lang="en-US" sz="2200" dirty="0" smtClean="0"/>
              <a:t>     </a:t>
            </a:r>
            <a:r>
              <a:rPr lang="he-IL" sz="2200" dirty="0" smtClean="0"/>
              <a:t>הכרת התרבות של בני הדתות השונות החיים באזור הנגב.</a:t>
            </a:r>
            <a:endParaRPr lang="en-US" sz="2200" dirty="0" smtClean="0"/>
          </a:p>
          <a:p>
            <a:pPr marL="0" lvl="0" indent="0" algn="r" rtl="1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</a:t>
            </a:r>
            <a:r>
              <a:rPr lang="ar-JO" sz="2200" dirty="0" smtClean="0"/>
              <a:t>التعرف </a:t>
            </a:r>
            <a:r>
              <a:rPr lang="ar-JO" sz="2200" dirty="0"/>
              <a:t>على ثقافات  الديانات المختلفة </a:t>
            </a:r>
            <a:r>
              <a:rPr lang="ar-JO" sz="2200" dirty="0" smtClean="0"/>
              <a:t>في </a:t>
            </a:r>
            <a:r>
              <a:rPr lang="ar-JO" sz="2200" dirty="0"/>
              <a:t>منطقة النقب</a:t>
            </a:r>
            <a:r>
              <a:rPr lang="ar-JO" dirty="0" smtClean="0"/>
              <a:t>.</a:t>
            </a:r>
            <a:endParaRPr lang="en-US" dirty="0" smtClean="0"/>
          </a:p>
          <a:p>
            <a:pPr lvl="0" algn="r" rtl="1"/>
            <a:r>
              <a:rPr lang="en-US" b="1" dirty="0" smtClean="0"/>
              <a:t>Interfaith dialogue, through respect and sharing</a:t>
            </a:r>
            <a:endParaRPr lang="en-US" b="1" dirty="0"/>
          </a:p>
          <a:p>
            <a:pPr marL="0" lvl="0" indent="0" algn="r" rtl="1">
              <a:buNone/>
            </a:pPr>
            <a:r>
              <a:rPr lang="en-US" sz="2200" dirty="0" smtClean="0"/>
              <a:t>      </a:t>
            </a:r>
            <a:r>
              <a:rPr lang="he-IL" sz="2200" dirty="0" smtClean="0"/>
              <a:t>דיאלוג </a:t>
            </a:r>
            <a:r>
              <a:rPr lang="he-IL" sz="2200" dirty="0"/>
              <a:t>בין-דתי תוך כיבוד כל הבריות ותרבויותיהן.</a:t>
            </a:r>
            <a:endParaRPr lang="en-US" sz="2200" dirty="0"/>
          </a:p>
          <a:p>
            <a:pPr marL="0" lvl="0" indent="0" algn="r" rtl="1">
              <a:buNone/>
            </a:pPr>
            <a:r>
              <a:rPr lang="en-US" sz="2200" dirty="0" smtClean="0"/>
              <a:t>      </a:t>
            </a:r>
            <a:r>
              <a:rPr lang="ar-SA" sz="2200" dirty="0" smtClean="0"/>
              <a:t>رعاية </a:t>
            </a:r>
            <a:r>
              <a:rPr lang="ar-JO" sz="2200" dirty="0" smtClean="0"/>
              <a:t>حوار </a:t>
            </a:r>
            <a:r>
              <a:rPr lang="ar-JO" sz="2200" dirty="0"/>
              <a:t>بين الديانات مع احترام كل </a:t>
            </a:r>
            <a:r>
              <a:rPr lang="ar-SA" sz="2200" dirty="0" smtClean="0"/>
              <a:t>المجتمعات</a:t>
            </a:r>
            <a:r>
              <a:rPr lang="ar-JO" sz="2200" dirty="0" smtClean="0"/>
              <a:t> </a:t>
            </a:r>
            <a:r>
              <a:rPr lang="ar-JO" sz="2200" dirty="0"/>
              <a:t>وثقافاتهم </a:t>
            </a:r>
            <a:r>
              <a:rPr lang="ar-JO" dirty="0" smtClean="0"/>
              <a:t>.</a:t>
            </a:r>
            <a:endParaRPr lang="en-US" dirty="0" smtClean="0"/>
          </a:p>
          <a:p>
            <a:pPr lvl="0" algn="r" rtl="1"/>
            <a:r>
              <a:rPr lang="en-US" sz="2900" b="1" dirty="0"/>
              <a:t>L</a:t>
            </a:r>
            <a:r>
              <a:rPr lang="en-US" sz="2900" b="1" dirty="0" smtClean="0"/>
              <a:t>istening to the needs of the other</a:t>
            </a:r>
            <a:endParaRPr lang="en-US" sz="2900" b="1" dirty="0"/>
          </a:p>
          <a:p>
            <a:pPr marL="0" lvl="0" indent="0" algn="r" rtl="1">
              <a:buNone/>
            </a:pPr>
            <a:r>
              <a:rPr lang="en-US" dirty="0" smtClean="0"/>
              <a:t>    </a:t>
            </a:r>
            <a:r>
              <a:rPr lang="he-IL" sz="2200" dirty="0" smtClean="0"/>
              <a:t>קיום </a:t>
            </a:r>
            <a:r>
              <a:rPr lang="he-IL" sz="2200" dirty="0"/>
              <a:t>הקשבה אמתית למצוקות האחר.</a:t>
            </a:r>
            <a:endParaRPr lang="en-US" sz="2200" dirty="0"/>
          </a:p>
          <a:p>
            <a:pPr marL="0" lvl="0" indent="0" algn="r" rtl="1">
              <a:buNone/>
            </a:pPr>
            <a:r>
              <a:rPr lang="en-US" sz="2200" dirty="0" smtClean="0"/>
              <a:t>      </a:t>
            </a:r>
            <a:r>
              <a:rPr lang="ar-SA" sz="2200" dirty="0" smtClean="0"/>
              <a:t>إ</a:t>
            </a:r>
            <a:r>
              <a:rPr lang="ar-JO" sz="2200" dirty="0" smtClean="0"/>
              <a:t>صغاء </a:t>
            </a:r>
            <a:r>
              <a:rPr lang="ar-JO" sz="2200" dirty="0"/>
              <a:t>صادق </a:t>
            </a:r>
            <a:r>
              <a:rPr lang="ar-SA" sz="2200" dirty="0"/>
              <a:t>لمعاناة </a:t>
            </a:r>
            <a:r>
              <a:rPr lang="ar-SA" sz="2200" dirty="0" smtClean="0"/>
              <a:t>الآخرين</a:t>
            </a:r>
            <a:endParaRPr lang="en-US" sz="2200" dirty="0" smtClean="0"/>
          </a:p>
          <a:p>
            <a:pPr lvl="0" algn="r" rtl="1"/>
            <a:r>
              <a:rPr lang="en-US" b="1" dirty="0" smtClean="0"/>
              <a:t>Improving the lives of the people in the region</a:t>
            </a:r>
            <a:endParaRPr lang="en-US" b="1" dirty="0"/>
          </a:p>
          <a:p>
            <a:pPr marL="0" lvl="0" indent="0" algn="r" rtl="1">
              <a:buNone/>
            </a:pPr>
            <a:r>
              <a:rPr lang="en-US" sz="2200" dirty="0" smtClean="0"/>
              <a:t>     </a:t>
            </a:r>
            <a:r>
              <a:rPr lang="he-IL" sz="2200" dirty="0" smtClean="0"/>
              <a:t>שיפור </a:t>
            </a:r>
            <a:r>
              <a:rPr lang="he-IL" sz="2200" dirty="0"/>
              <a:t>החיים </a:t>
            </a:r>
            <a:r>
              <a:rPr lang="he-IL" sz="2200" dirty="0" smtClean="0"/>
              <a:t>של </a:t>
            </a:r>
            <a:r>
              <a:rPr lang="he-IL" sz="2200" dirty="0"/>
              <a:t>בני הדתות והאמונות השונות באזורנו.</a:t>
            </a:r>
            <a:endParaRPr lang="en-US" sz="2200" dirty="0"/>
          </a:p>
          <a:p>
            <a:pPr marL="0" lvl="0" indent="0" algn="r" rtl="1">
              <a:buNone/>
            </a:pPr>
            <a:r>
              <a:rPr lang="en-US" sz="2200" dirty="0" smtClean="0"/>
              <a:t>      </a:t>
            </a:r>
            <a:r>
              <a:rPr lang="ar-SA" sz="2200" dirty="0" smtClean="0"/>
              <a:t>تحسين </a:t>
            </a:r>
            <a:r>
              <a:rPr lang="ar-SA" sz="2200" dirty="0"/>
              <a:t>التعايش بين </a:t>
            </a:r>
            <a:r>
              <a:rPr lang="ar-SA" sz="2200" dirty="0" smtClean="0"/>
              <a:t>أ</a:t>
            </a:r>
            <a:r>
              <a:rPr lang="ar-JO" sz="2200" dirty="0" smtClean="0"/>
              <a:t>بناء ا</a:t>
            </a:r>
            <a:r>
              <a:rPr lang="ar-SA" sz="2200" dirty="0" err="1" smtClean="0"/>
              <a:t>لأ</a:t>
            </a:r>
            <a:r>
              <a:rPr lang="ar-JO" sz="2200" dirty="0" smtClean="0"/>
              <a:t>ديان  </a:t>
            </a:r>
            <a:r>
              <a:rPr lang="ar-SA" sz="2200" dirty="0"/>
              <a:t>والعقائد المختلفة في المنطقة</a:t>
            </a:r>
            <a:r>
              <a:rPr lang="he-IL" sz="2200" dirty="0"/>
              <a:t>. </a:t>
            </a:r>
            <a:endParaRPr lang="en-US" sz="2200" dirty="0"/>
          </a:p>
          <a:p>
            <a:endParaRPr lang="he-IL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9520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 smtClean="0">
                <a:solidFill>
                  <a:srgbClr val="FF6600"/>
                </a:solidFill>
              </a:rPr>
              <a:t>מטרות </a:t>
            </a:r>
            <a:r>
              <a:rPr lang="ar-JO" dirty="0" smtClean="0">
                <a:solidFill>
                  <a:srgbClr val="FF6600"/>
                </a:solidFill>
              </a:rPr>
              <a:t>الاهداف</a:t>
            </a:r>
            <a:r>
              <a:rPr lang="en-US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Goals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07258" y="1825625"/>
            <a:ext cx="6246541" cy="4351338"/>
          </a:xfrm>
        </p:spPr>
        <p:txBody>
          <a:bodyPr/>
          <a:lstStyle/>
          <a:p>
            <a:r>
              <a:rPr lang="en-US" sz="2000" dirty="0" smtClean="0"/>
              <a:t>Fostering </a:t>
            </a:r>
            <a:r>
              <a:rPr lang="en-US" sz="2000" dirty="0"/>
              <a:t>relationships between religious local leadership that models mutual respect and cooperation. </a:t>
            </a:r>
          </a:p>
          <a:p>
            <a:r>
              <a:rPr lang="en-US" sz="2000" dirty="0" smtClean="0"/>
              <a:t>Exposing </a:t>
            </a:r>
            <a:r>
              <a:rPr lang="en-US" sz="2000" dirty="0"/>
              <a:t>society to religious leadership and religious sources that call for mutual respect and </a:t>
            </a:r>
            <a:r>
              <a:rPr lang="en-US" sz="2000" dirty="0" smtClean="0"/>
              <a:t>acceptance, </a:t>
            </a:r>
            <a:r>
              <a:rPr lang="en-US" sz="2000" dirty="0"/>
              <a:t>both in one’s own religion and culture and in the other’s religion culture. </a:t>
            </a:r>
          </a:p>
          <a:p>
            <a:r>
              <a:rPr lang="en-US" sz="2000" dirty="0" smtClean="0"/>
              <a:t>Experiencing </a:t>
            </a:r>
            <a:r>
              <a:rPr lang="en-US" sz="2000" dirty="0"/>
              <a:t>the spiritual strength of pluralism rooted in religious and cultural identity that can generate social change while empowering people’s particular identity.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Protecting youth from religious extremism through offering alternative expressions for religious and cultural identity. </a:t>
            </a:r>
          </a:p>
          <a:p>
            <a:pPr algn="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9" y="2062977"/>
            <a:ext cx="4252329" cy="318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4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איך?</a:t>
            </a:r>
            <a:r>
              <a:rPr lang="en-US" dirty="0" smtClean="0"/>
              <a:t> </a:t>
            </a:r>
            <a:r>
              <a:rPr lang="ar-JO" dirty="0" smtClean="0"/>
              <a:t>كيف؟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5809785" y="535259"/>
            <a:ext cx="4382427" cy="2672618"/>
          </a:xfrm>
        </p:spPr>
        <p:txBody>
          <a:bodyPr>
            <a:normAutofit/>
          </a:bodyPr>
          <a:lstStyle/>
          <a:p>
            <a:pPr algn="r" rtl="1"/>
            <a:r>
              <a:rPr lang="en-US" sz="3600" dirty="0" smtClean="0">
                <a:solidFill>
                  <a:srgbClr val="CC3300"/>
                </a:solidFill>
                <a:cs typeface="+mj-cs"/>
              </a:rPr>
              <a:t> </a:t>
            </a:r>
            <a:r>
              <a:rPr lang="en-US" sz="3600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he-IL" sz="3600" dirty="0" smtClean="0">
                <a:solidFill>
                  <a:srgbClr val="CC3300"/>
                </a:solidFill>
                <a:cs typeface="+mj-cs"/>
              </a:rPr>
              <a:t>איך?</a:t>
            </a:r>
            <a:r>
              <a:rPr lang="en-US" sz="3600" dirty="0" smtClean="0">
                <a:solidFill>
                  <a:srgbClr val="CC3300"/>
                </a:solidFill>
                <a:cs typeface="+mj-cs"/>
              </a:rPr>
              <a:t> </a:t>
            </a:r>
            <a:r>
              <a:rPr lang="he-IL" sz="3600" dirty="0" smtClean="0">
                <a:solidFill>
                  <a:srgbClr val="CC3300"/>
                </a:solidFill>
                <a:cs typeface="+mj-cs"/>
              </a:rPr>
              <a:t> </a:t>
            </a:r>
            <a:r>
              <a:rPr lang="ar-JO" sz="3600" dirty="0" smtClean="0">
                <a:solidFill>
                  <a:srgbClr val="CC3300"/>
                </a:solidFill>
                <a:cs typeface="+mj-cs"/>
              </a:rPr>
              <a:t>كيف؟</a:t>
            </a:r>
            <a:endParaRPr lang="he-IL" sz="3600" dirty="0" smtClean="0">
              <a:solidFill>
                <a:srgbClr val="CC3300"/>
              </a:solidFill>
              <a:cs typeface="+mj-cs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en-US" sz="1800" dirty="0" smtClean="0"/>
              <a:t>Creating an Interfaith Team</a:t>
            </a:r>
            <a:endParaRPr lang="he-IL" sz="1800" dirty="0" smtClean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en-US" sz="1800" dirty="0" smtClean="0"/>
              <a:t>Learning together and building a curriculum.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en-US" sz="1800" dirty="0" smtClean="0"/>
              <a:t>Exposure – Panels, meetings, Media </a:t>
            </a:r>
            <a:endParaRPr lang="he-IL" sz="1800" dirty="0" smtClean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en-US" sz="1800" dirty="0" smtClean="0"/>
              <a:t>Entering the Academic and Educational institutions. 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84" y="3520057"/>
            <a:ext cx="4195915" cy="3146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81" y="457200"/>
            <a:ext cx="4126018" cy="27506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785" y="3393699"/>
            <a:ext cx="4382427" cy="327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51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52224" y="680223"/>
            <a:ext cx="591014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ts val="200"/>
              </a:spcBef>
            </a:pPr>
            <a:r>
              <a:rPr lang="en-US" sz="2400" b="1" dirty="0" smtClean="0">
                <a:solidFill>
                  <a:srgbClr val="C4591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Routes of Action – 2017-2018</a:t>
            </a:r>
            <a:endParaRPr lang="he-IL" sz="2400" b="1" dirty="0" smtClean="0">
              <a:solidFill>
                <a:srgbClr val="C45911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u="sng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u="sng" dirty="0" smtClean="0"/>
              <a:t>Pilot </a:t>
            </a:r>
            <a:r>
              <a:rPr lang="en-US" sz="2000" u="sng" dirty="0"/>
              <a:t>Program in Arab and Jewish schools</a:t>
            </a:r>
            <a:r>
              <a:rPr lang="en-US" sz="2000" dirty="0"/>
              <a:t>:</a:t>
            </a:r>
          </a:p>
          <a:p>
            <a:r>
              <a:rPr lang="en-US" sz="1600" dirty="0"/>
              <a:t>Religious leadership </a:t>
            </a:r>
            <a:r>
              <a:rPr lang="en-US" sz="1600" dirty="0" smtClean="0"/>
              <a:t>enter </a:t>
            </a:r>
            <a:r>
              <a:rPr lang="en-US" sz="1600" dirty="0"/>
              <a:t>schools </a:t>
            </a:r>
            <a:r>
              <a:rPr lang="en-US" sz="1600" dirty="0" smtClean="0"/>
              <a:t>and model dialogue </a:t>
            </a:r>
            <a:r>
              <a:rPr lang="en-US" sz="1600" dirty="0"/>
              <a:t>between religious </a:t>
            </a:r>
            <a:r>
              <a:rPr lang="en-US" sz="1600" dirty="0" smtClean="0"/>
              <a:t>leaders and answer questions of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. </a:t>
            </a:r>
            <a:r>
              <a:rPr lang="en-US" sz="2000" u="sng" dirty="0" smtClean="0"/>
              <a:t>Course </a:t>
            </a:r>
            <a:r>
              <a:rPr lang="en-US" sz="2000" u="sng" dirty="0"/>
              <a:t>at Kay Teacher’s College</a:t>
            </a:r>
            <a:r>
              <a:rPr lang="en-US" sz="2000" dirty="0"/>
              <a:t>: </a:t>
            </a:r>
          </a:p>
          <a:p>
            <a:r>
              <a:rPr lang="en-US" sz="2000" i="1" u="sng" dirty="0"/>
              <a:t>“Dialogue between religions - is it possible?”</a:t>
            </a:r>
            <a:endParaRPr lang="en-US" sz="2000" dirty="0"/>
          </a:p>
          <a:p>
            <a:r>
              <a:rPr lang="en-US" sz="1600" dirty="0"/>
              <a:t>14 meetings of study, dialogue and meetings with local religious leadership. </a:t>
            </a:r>
            <a:endParaRPr lang="en-US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 dirty="0" smtClean="0"/>
              <a:t>Interreligious </a:t>
            </a:r>
            <a:r>
              <a:rPr lang="en-US" sz="2000" u="sng" dirty="0"/>
              <a:t>Program for Students at “Beit Midrash </a:t>
            </a:r>
            <a:r>
              <a:rPr lang="en-US" sz="2000" u="sng" dirty="0" err="1"/>
              <a:t>Daroma</a:t>
            </a:r>
            <a:r>
              <a:rPr lang="en-US" sz="2000" u="sng" dirty="0"/>
              <a:t>’ at Ben </a:t>
            </a:r>
            <a:r>
              <a:rPr lang="en-US" sz="2000" u="sng" dirty="0" err="1"/>
              <a:t>Gurion</a:t>
            </a:r>
            <a:r>
              <a:rPr lang="en-US" sz="2000" u="sng" dirty="0"/>
              <a:t> University. </a:t>
            </a:r>
            <a:endParaRPr lang="en-US" sz="2000" dirty="0"/>
          </a:p>
          <a:p>
            <a:r>
              <a:rPr lang="en-US" sz="1600" dirty="0"/>
              <a:t>Muslim and Jewish students, study sources from Islam and Judaism together while creating deeper acquaintance with one another. </a:t>
            </a:r>
            <a:endParaRPr lang="en-US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 dirty="0" smtClean="0"/>
              <a:t>Study </a:t>
            </a:r>
            <a:r>
              <a:rPr lang="en-US" sz="2000" u="sng" dirty="0"/>
              <a:t>program for teachers as part of the Ministry of Education’s program “Living together</a:t>
            </a:r>
            <a:r>
              <a:rPr lang="en-US" sz="2000" u="sng" dirty="0" smtClean="0"/>
              <a:t>.</a:t>
            </a:r>
            <a:r>
              <a:rPr lang="en-US" sz="2000" dirty="0" smtClean="0"/>
              <a:t>”</a:t>
            </a:r>
          </a:p>
          <a:p>
            <a:r>
              <a:rPr lang="en-US" sz="1600" dirty="0" smtClean="0"/>
              <a:t>Exposing </a:t>
            </a:r>
            <a:r>
              <a:rPr lang="en-US" sz="1600" dirty="0"/>
              <a:t>teachers to interfaith dialogue and the contribution that </a:t>
            </a:r>
            <a:r>
              <a:rPr lang="en-US" sz="1600" dirty="0" smtClean="0"/>
              <a:t>        interfaith </a:t>
            </a:r>
            <a:r>
              <a:rPr lang="en-US" sz="1600" dirty="0"/>
              <a:t>dialogue </a:t>
            </a:r>
            <a:r>
              <a:rPr lang="en-US" sz="1600" dirty="0" smtClean="0"/>
              <a:t>gives to society.  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77" y="892099"/>
            <a:ext cx="4205247" cy="23654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90" y="3493259"/>
            <a:ext cx="4215185" cy="31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6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3834" y="256478"/>
            <a:ext cx="8776010" cy="1410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 smtClean="0">
              <a:solidFill>
                <a:srgbClr val="FF33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smtClean="0">
                <a:solidFill>
                  <a:srgbClr val="FF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Pilot Program in Schools</a:t>
            </a:r>
            <a:endParaRPr lang="en-US" sz="2800" dirty="0" smtClean="0">
              <a:solidFill>
                <a:srgbClr val="FF33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908" y="4258736"/>
            <a:ext cx="3378820" cy="25016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76" y="4258736"/>
            <a:ext cx="4176763" cy="25016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902" y="4258737"/>
            <a:ext cx="3807154" cy="25016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6049" y="1849722"/>
            <a:ext cx="10928195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Quran, Surah 49,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13: </a:t>
            </a:r>
          </a:p>
          <a:p>
            <a:pPr rtl="1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mankind! We created you from a single (pair) of a male and a female, and made you into nations and tribes, that you may know each other (not that ye may despise (each other). Verily the most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honoured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you in the sight of Allah is (he who is) the most righteous of you. And Allah has full knowledge and is well acquainted (with all things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400" u="sng" dirty="0" smtClean="0">
              <a:cs typeface="+mj-cs"/>
            </a:endParaRPr>
          </a:p>
          <a:p>
            <a:pPr lvl="0" algn="r" rtl="1"/>
            <a:r>
              <a:rPr lang="ar-SA" sz="1400" u="sng" dirty="0" smtClean="0">
                <a:cs typeface="+mj-cs"/>
              </a:rPr>
              <a:t>سورة </a:t>
            </a:r>
            <a:r>
              <a:rPr lang="ar-SA" sz="1400" u="sng" dirty="0">
                <a:cs typeface="+mj-cs"/>
              </a:rPr>
              <a:t>الحجرات</a:t>
            </a:r>
            <a:r>
              <a:rPr lang="he-IL" sz="1400" u="sng" dirty="0">
                <a:cs typeface="+mj-cs"/>
              </a:rPr>
              <a:t> (49) </a:t>
            </a:r>
            <a:r>
              <a:rPr lang="ar-SA" sz="1400" u="sng" dirty="0">
                <a:cs typeface="+mj-cs"/>
              </a:rPr>
              <a:t>اية</a:t>
            </a:r>
            <a:r>
              <a:rPr lang="he-IL" sz="1400" u="sng" dirty="0">
                <a:cs typeface="+mj-cs"/>
              </a:rPr>
              <a:t> 13:  </a:t>
            </a:r>
            <a:endParaRPr lang="en-US" sz="1400" dirty="0">
              <a:cs typeface="+mj-cs"/>
            </a:endParaRPr>
          </a:p>
          <a:p>
            <a:pPr algn="r" rtl="1"/>
            <a:r>
              <a:rPr lang="ar-SA" sz="1400" dirty="0">
                <a:cs typeface="+mj-cs"/>
              </a:rPr>
              <a:t>يَا أَيُّهَا النَّاسُ إِنَّا خَلَقْنَاكُم مِّن ذَكَرٍ وَأُنثَىٰ وَجَعَلْنَاكُمْ شُعُوبًا وَقَبَائِلَ لِتَعَارَفُوا ۚ إِنَّ أَكْرَمَكُمْ عِندَ اللَّهِ أَتْقَاكُمْ ۚ إِنَّ اللَّهَ عَلِيمٌ </a:t>
            </a:r>
            <a:r>
              <a:rPr lang="ar-SA" sz="1400" dirty="0" smtClean="0">
                <a:cs typeface="+mj-cs"/>
              </a:rPr>
              <a:t>خَبِيرٌ</a:t>
            </a:r>
            <a:endParaRPr lang="en-US" sz="1400" dirty="0" smtClean="0">
              <a:cs typeface="+mj-cs"/>
            </a:endParaRPr>
          </a:p>
          <a:p>
            <a:pPr algn="r" rtl="1"/>
            <a:endParaRPr lang="en-US" sz="1400" dirty="0">
              <a:cs typeface="+mj-cs"/>
            </a:endParaRPr>
          </a:p>
          <a:p>
            <a:pPr algn="r" rtl="1"/>
            <a:r>
              <a:rPr lang="he-IL" sz="1400" dirty="0">
                <a:cs typeface="+mj-cs"/>
              </a:rPr>
              <a:t>הוי אנשים, הנה בראנוכם מזכר ונקבה, </a:t>
            </a:r>
            <a:r>
              <a:rPr lang="he-IL" sz="1400" dirty="0" err="1">
                <a:cs typeface="+mj-cs"/>
              </a:rPr>
              <a:t>ועשינוכם</a:t>
            </a:r>
            <a:r>
              <a:rPr lang="he-IL" sz="1400" dirty="0">
                <a:cs typeface="+mj-cs"/>
              </a:rPr>
              <a:t> אומות ושבטים להכיר אחד את השני (ולא לשנוא אחד את השני), הנה נשוא הפנים ביותר בכם אצל אללה, הוא ירא אללה ביותר , הנה אללה יודע ובקי. (</a:t>
            </a:r>
            <a:r>
              <a:rPr lang="he-IL" sz="1400" dirty="0" err="1">
                <a:cs typeface="+mj-cs"/>
              </a:rPr>
              <a:t>סורת</a:t>
            </a:r>
            <a:r>
              <a:rPr lang="he-IL" sz="1400" dirty="0">
                <a:cs typeface="+mj-cs"/>
              </a:rPr>
              <a:t> החדרים (49) איה 13) </a:t>
            </a:r>
            <a:endParaRPr lang="en-US" sz="14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5177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80263" y="524107"/>
            <a:ext cx="4415883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Pilot Program in Schools</a:t>
            </a:r>
            <a:endParaRPr lang="en-US" sz="2400" dirty="0">
              <a:solidFill>
                <a:srgbClr val="FF33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73" y="1218273"/>
            <a:ext cx="7069873" cy="53024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74566" y="1115122"/>
            <a:ext cx="283241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he-IL" dirty="0" smtClean="0">
              <a:solidFill>
                <a:srgbClr val="000000"/>
              </a:solidFill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Sanhedrin, 4, 5: 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a single person was created in the world, to teach that if any man has caused a single life to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perish,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is deemed by Scripture as if he had caused a whole world to perish; and anyone who saves a single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soul,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is deemed by Scripture as if he had saved a whole world</a:t>
            </a:r>
            <a:r>
              <a:rPr lang="en-US" dirty="0"/>
              <a:t>. </a:t>
            </a:r>
            <a:endParaRPr lang="he-IL" dirty="0" smtClean="0">
              <a:solidFill>
                <a:srgbClr val="000000"/>
              </a:solidFill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r"/>
            <a:r>
              <a:rPr lang="he-IL" sz="1400" dirty="0" smtClean="0">
                <a:solidFill>
                  <a:srgbClr val="000000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לפיכך נברא אדם יחידי בעולם, ללמד שכל המאבד נפש אחת, מעלים עליו כאילו איבד עולם מלא; וכל המקיים נפש אחת, מעלים עליו כאילו קיים עולם מלא. </a:t>
            </a:r>
          </a:p>
          <a:p>
            <a:pPr algn="r"/>
            <a:r>
              <a:rPr lang="he-IL" sz="1400" dirty="0" smtClean="0">
                <a:solidFill>
                  <a:srgbClr val="000000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(מסכת סנהדרין, </a:t>
            </a:r>
            <a:r>
              <a:rPr lang="he-IL" sz="1400" dirty="0" err="1" smtClean="0">
                <a:solidFill>
                  <a:srgbClr val="000000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ד,ה</a:t>
            </a:r>
            <a:r>
              <a:rPr lang="he-IL" sz="1400" dirty="0" smtClean="0">
                <a:solidFill>
                  <a:srgbClr val="000000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)</a:t>
            </a:r>
            <a:endParaRPr lang="en-US" sz="1400" dirty="0" smtClean="0">
              <a:solidFill>
                <a:srgbClr val="000000"/>
              </a:solidFill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r"/>
            <a:r>
              <a:rPr lang="en-US" sz="1400" dirty="0" smtClean="0">
                <a:solidFill>
                  <a:srgbClr val="000000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endParaRPr lang="he-IL" sz="1400" dirty="0" smtClean="0">
              <a:solidFill>
                <a:srgbClr val="000000"/>
              </a:solidFill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r"/>
            <a:r>
              <a:rPr lang="ar-SA" sz="1400" dirty="0"/>
              <a:t>لذلك خَلق الإنسان وحيدا في العالم لكي يتعلم أن من يفقد نفسا واحدة من العالم </a:t>
            </a:r>
            <a:endParaRPr lang="en-US" sz="1400" dirty="0"/>
          </a:p>
          <a:p>
            <a:pPr algn="r" rtl="1"/>
            <a:r>
              <a:rPr lang="ar-SA" sz="1400" dirty="0"/>
              <a:t>يكون حسابه كأنه فقد العالم كله، ومن يساعد نفسا واحدة في هذا العالم كأنه يقيم العالم </a:t>
            </a:r>
            <a:r>
              <a:rPr lang="ar-SA" sz="1400" dirty="0" smtClean="0"/>
              <a:t>كله</a:t>
            </a:r>
            <a:r>
              <a:rPr lang="he-IL" sz="1400" dirty="0" smtClean="0"/>
              <a:t>.</a:t>
            </a:r>
            <a:endParaRPr lang="en-US" sz="1400" dirty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14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Tolerance Week  in the Negev </a:t>
            </a:r>
            <a:endParaRPr lang="en-US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4" y="4106303"/>
            <a:ext cx="3875905" cy="218019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79" y="1647348"/>
            <a:ext cx="6185535" cy="46391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65" y="1600200"/>
            <a:ext cx="3946325" cy="222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6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Teachers Programs </a:t>
            </a:r>
            <a:endParaRPr lang="en-US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84" y="1520618"/>
            <a:ext cx="6333055" cy="5160732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998" y="1520618"/>
            <a:ext cx="3361163" cy="25208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998" y="4160477"/>
            <a:ext cx="3361163" cy="252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8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3338</TotalTime>
  <Words>633</Words>
  <Application>Microsoft Office PowerPoint</Application>
  <PresentationFormat>מסך רחב</PresentationFormat>
  <Paragraphs>60</Paragraphs>
  <Slides>13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David</vt:lpstr>
      <vt:lpstr>Guttman Mantova</vt:lpstr>
      <vt:lpstr>Times New Roman</vt:lpstr>
      <vt:lpstr>office theme</vt:lpstr>
      <vt:lpstr>מצגת של PowerPoint</vt:lpstr>
      <vt:lpstr> Visionהחזון الرّؤية </vt:lpstr>
      <vt:lpstr>מטרות الاهدافGoals </vt:lpstr>
      <vt:lpstr>איך? كيف؟ </vt:lpstr>
      <vt:lpstr>מצגת של PowerPoint</vt:lpstr>
      <vt:lpstr>מצגת של PowerPoint</vt:lpstr>
      <vt:lpstr>מצגת של PowerPoint</vt:lpstr>
      <vt:lpstr>Tolerance Week  in the Negev </vt:lpstr>
      <vt:lpstr>Teachers Programs </vt:lpstr>
      <vt:lpstr>Student Program- Ben Gurion University </vt:lpstr>
      <vt:lpstr>Kaye Teachers College</vt:lpstr>
      <vt:lpstr>Help us continue our work:</vt:lpstr>
      <vt:lpstr>תודה רבה  شكراً جزيلاً   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Rosen</dc:creator>
  <cp:lastModifiedBy>קליר</cp:lastModifiedBy>
  <cp:revision>37</cp:revision>
  <dcterms:created xsi:type="dcterms:W3CDTF">2017-01-15T20:14:45Z</dcterms:created>
  <dcterms:modified xsi:type="dcterms:W3CDTF">2017-02-19T13:49:02Z</dcterms:modified>
</cp:coreProperties>
</file>